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5808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cat>
            <c:strRef>
              <c:f>Лист1!$A$2:$A$7</c:f>
              <c:strCache>
                <c:ptCount val="6"/>
                <c:pt idx="0">
                  <c:v>ГУ ТО КЦСОН №2 (27,48)</c:v>
                </c:pt>
                <c:pt idx="1">
                  <c:v>ГУ ТО КЦСОН №1 (27,44)</c:v>
                </c:pt>
                <c:pt idx="2">
                  <c:v>ГУ ТО КЦСОН №4 (26,71)</c:v>
                </c:pt>
                <c:pt idx="3">
                  <c:v>ГУ ТО КЦСОН №3 (25,95)</c:v>
                </c:pt>
                <c:pt idx="4">
                  <c:v>ГУ ТО КЦСОН №6 (25,21)</c:v>
                </c:pt>
                <c:pt idx="5">
                  <c:v>ГУ ТО КЦСОН №5 (24,62)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27.479999999999997</c:v>
                </c:pt>
                <c:pt idx="1">
                  <c:v>27.439999999999998</c:v>
                </c:pt>
                <c:pt idx="2">
                  <c:v>26.71</c:v>
                </c:pt>
                <c:pt idx="3">
                  <c:v>25.95</c:v>
                </c:pt>
                <c:pt idx="4">
                  <c:v>25.21</c:v>
                </c:pt>
                <c:pt idx="5">
                  <c:v>24.62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ГУ ТО КЦСОН №2 (27,48)</c:v>
                </c:pt>
                <c:pt idx="1">
                  <c:v>ГУ ТО КЦСОН №1 (27,44)</c:v>
                </c:pt>
                <c:pt idx="2">
                  <c:v>ГУ ТО КЦСОН №4 (26,71)</c:v>
                </c:pt>
                <c:pt idx="3">
                  <c:v>ГУ ТО КЦСОН №3 (25,95)</c:v>
                </c:pt>
                <c:pt idx="4">
                  <c:v>ГУ ТО КЦСОН №6 (25,21)</c:v>
                </c:pt>
                <c:pt idx="5">
                  <c:v>ГУ ТО КЦСОН №5 (24,62)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ГУ ТО КЦСОН №2 (27,48)</c:v>
                </c:pt>
                <c:pt idx="1">
                  <c:v>ГУ ТО КЦСОН №1 (27,44)</c:v>
                </c:pt>
                <c:pt idx="2">
                  <c:v>ГУ ТО КЦСОН №4 (26,71)</c:v>
                </c:pt>
                <c:pt idx="3">
                  <c:v>ГУ ТО КЦСОН №3 (25,95)</c:v>
                </c:pt>
                <c:pt idx="4">
                  <c:v>ГУ ТО КЦСОН №6 (25,21)</c:v>
                </c:pt>
                <c:pt idx="5">
                  <c:v>ГУ ТО КЦСОН №5 (24,62)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393600"/>
        <c:axId val="42395136"/>
        <c:axId val="0"/>
      </c:bar3DChart>
      <c:catAx>
        <c:axId val="42393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42395136"/>
        <c:crosses val="autoZero"/>
        <c:auto val="1"/>
        <c:lblAlgn val="ctr"/>
        <c:lblOffset val="100"/>
        <c:noMultiLvlLbl val="0"/>
      </c:catAx>
      <c:valAx>
        <c:axId val="42395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393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'Лист1'!$B$1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cat>
            <c:strRef>
              <c:f>'Лист1'!$A$2:$A$6</c:f>
              <c:strCache>
                <c:ptCount val="5"/>
                <c:pt idx="0">
                  <c:v>ГУ ТО "Красивский ПНИ" (27,74)</c:v>
                </c:pt>
                <c:pt idx="1">
                  <c:v>ГУ ТО "Тульский ПНИ" (26,34)</c:v>
                </c:pt>
                <c:pt idx="2">
                  <c:v>ГУ ТО "Белевский ПНИ" (25,64)</c:v>
                </c:pt>
                <c:pt idx="3">
                  <c:v>ГУ ТО "Веневский ПНИ" (25,32)</c:v>
                </c:pt>
                <c:pt idx="4">
                  <c:v>ГУ ТО "Торховский ПНИ" (23,24)</c:v>
                </c:pt>
              </c:strCache>
            </c:strRef>
          </c:cat>
          <c:val>
            <c:numRef>
              <c:f>'Лист1'!$B$2:$B$6</c:f>
              <c:numCache>
                <c:formatCode>General</c:formatCode>
                <c:ptCount val="5"/>
                <c:pt idx="0">
                  <c:v>27.74</c:v>
                </c:pt>
                <c:pt idx="1">
                  <c:v>26.34</c:v>
                </c:pt>
                <c:pt idx="2">
                  <c:v>25.64</c:v>
                </c:pt>
                <c:pt idx="3">
                  <c:v>25.32</c:v>
                </c:pt>
                <c:pt idx="4">
                  <c:v>23.24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'Лист1'!$A$2:$A$6</c:f>
              <c:strCache>
                <c:ptCount val="5"/>
                <c:pt idx="0">
                  <c:v>ГУ ТО "Красивский ПНИ" (27,74)</c:v>
                </c:pt>
                <c:pt idx="1">
                  <c:v>ГУ ТО "Тульский ПНИ" (26,34)</c:v>
                </c:pt>
                <c:pt idx="2">
                  <c:v>ГУ ТО "Белевский ПНИ" (25,64)</c:v>
                </c:pt>
                <c:pt idx="3">
                  <c:v>ГУ ТО "Веневский ПНИ" (25,32)</c:v>
                </c:pt>
                <c:pt idx="4">
                  <c:v>ГУ ТО "Торховский ПНИ" (23,24)</c:v>
                </c:pt>
              </c:strCache>
            </c:strRef>
          </c:cat>
          <c:val>
            <c:numRef>
              <c:f>'Лист1'!$C$2:$C$6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'Лист1'!$D$1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'Лист1'!$A$2:$A$6</c:f>
              <c:strCache>
                <c:ptCount val="5"/>
                <c:pt idx="0">
                  <c:v>ГУ ТО "Красивский ПНИ" (27,74)</c:v>
                </c:pt>
                <c:pt idx="1">
                  <c:v>ГУ ТО "Тульский ПНИ" (26,34)</c:v>
                </c:pt>
                <c:pt idx="2">
                  <c:v>ГУ ТО "Белевский ПНИ" (25,64)</c:v>
                </c:pt>
                <c:pt idx="3">
                  <c:v>ГУ ТО "Веневский ПНИ" (25,32)</c:v>
                </c:pt>
                <c:pt idx="4">
                  <c:v>ГУ ТО "Торховский ПНИ" (23,24)</c:v>
                </c:pt>
              </c:strCache>
            </c:strRef>
          </c:cat>
          <c:val>
            <c:numRef>
              <c:f>'Лист1'!$D$2:$D$6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097728"/>
        <c:axId val="49099520"/>
        <c:axId val="0"/>
      </c:bar3DChart>
      <c:catAx>
        <c:axId val="49097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9099520"/>
        <c:crosses val="autoZero"/>
        <c:auto val="1"/>
        <c:lblAlgn val="ctr"/>
        <c:lblOffset val="100"/>
        <c:noMultiLvlLbl val="0"/>
      </c:catAx>
      <c:valAx>
        <c:axId val="49099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097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Фоны для презентаций\My_new_fon_3\9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7211" cy="6858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95536" y="1412776"/>
            <a:ext cx="8496944" cy="2800767"/>
          </a:xfrm>
          <a:prstGeom prst="rect">
            <a:avLst/>
          </a:prstGeom>
          <a:noFill/>
          <a:scene3d>
            <a:camera prst="orthographicFront"/>
            <a:lightRig rig="glow" dir="tl">
              <a:rot lat="0" lon="0" rev="5400000"/>
            </a:lightRig>
          </a:scene3d>
          <a:sp3d>
            <a:bevelT/>
          </a:sp3d>
        </p:spPr>
        <p:txBody>
          <a:bodyPr wrap="square" lIns="91440" tIns="45720" rIns="91440" bIns="45720"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Независимая оценка качества </a:t>
            </a:r>
          </a:p>
          <a:p>
            <a:pPr algn="ctr"/>
            <a:r>
              <a:rPr lang="ru-RU" sz="44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предоставления услуг организациями</a:t>
            </a:r>
          </a:p>
          <a:p>
            <a:pPr algn="ctr"/>
            <a:r>
              <a:rPr lang="ru-RU" sz="44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социального обслуживания </a:t>
            </a:r>
            <a:endParaRPr lang="ru-RU" sz="4400" b="1" cap="none" spc="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2976" y="428604"/>
            <a:ext cx="629537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Министерство труда и социальной защиты Тульской области</a:t>
            </a:r>
            <a:endParaRPr lang="ru-RU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H:\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221088"/>
            <a:ext cx="2330505" cy="2119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Фоны для презентаций\My_new_fon_3\9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cmpd="sng">
            <a:solidFill>
              <a:schemeClr val="accent6">
                <a:lumMod val="50000"/>
              </a:schemeClr>
            </a:solidFill>
          </a:ln>
        </p:spPr>
      </p:pic>
      <p:sp>
        <p:nvSpPr>
          <p:cNvPr id="10" name="Прямоугольник 9"/>
          <p:cNvSpPr/>
          <p:nvPr/>
        </p:nvSpPr>
        <p:spPr>
          <a:xfrm>
            <a:off x="-51560899" y="474345"/>
            <a:ext cx="21384700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полнота и актуальность информации об организации социального обслуживания, размещаемой на общедоступных информационных ресурсах (на информационных стендах в помещении организации, на официальных сайтах организации социального обслуживания, органов исполнительной власти  в информационно-телекоммуникационной сети «Интернет»;</a:t>
            </a:r>
            <a:endParaRPr kumimoji="0" lang="ru-RU" sz="10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- н</a:t>
            </a: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аличие альтернативной версии официального сайта организации социального обслуживания в сети «Интернет» для инвалидов по зрению;</a:t>
            </a:r>
            <a:endParaRPr kumimoji="0" lang="ru-RU" sz="10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</a:t>
            </a: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аличие дистанционных способов взаимодействия организации и получателей социальных услуг;</a:t>
            </a:r>
            <a:endParaRPr kumimoji="0" lang="ru-RU" sz="10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</a:t>
            </a: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езультативность обращений при использовании дистанционных способов взаимодействия с получателями социальных услуг  для получения необходимой информации;</a:t>
            </a:r>
            <a:endParaRPr kumimoji="0" lang="ru-RU" sz="10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</a:t>
            </a: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аличие возможности направления заявления (жалобы), предложений и отзывов о качестве предоставления социальных услуг;</a:t>
            </a:r>
            <a:endParaRPr kumimoji="0" lang="ru-RU" sz="10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</a:t>
            </a: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аличие информации о порядке подачи жалобы по вопросам качества оказания социальных услуг;</a:t>
            </a:r>
            <a:endParaRPr kumimoji="0" lang="ru-RU" sz="10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- д</a:t>
            </a: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оля получателей социальных услуг, удовлетворенных качеством, полнотой и доступностью информации (при личном обращении, по телефону, на официальном сайте организации социального обслуживания) о работе организации социального обслуживания, в том числе о перечне и порядке предоставления социальных услуг, от общего числа опрошенных</a:t>
            </a:r>
            <a:endParaRPr lang="ru-RU" sz="1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98" name="Picture 2" descr="H:\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31641" cy="1211267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95536" y="332656"/>
            <a:ext cx="7959295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solidFill>
                  <a:srgbClr val="B85808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Карта независимой оценки  качества </a:t>
            </a:r>
          </a:p>
          <a:p>
            <a:pPr algn="ctr"/>
            <a:endParaRPr lang="ru-RU" sz="2800" b="1" cap="none" spc="0" dirty="0" smtClean="0">
              <a:ln w="11430"/>
              <a:solidFill>
                <a:srgbClr val="B85808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2800" b="1" cap="none" spc="0" dirty="0" smtClean="0">
                <a:ln w="11430"/>
                <a:solidFill>
                  <a:srgbClr val="B85808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работы организаций социального обслуживания</a:t>
            </a:r>
            <a:endParaRPr lang="ru-RU" sz="2800" b="1" cap="none" spc="0" dirty="0">
              <a:ln w="11430"/>
              <a:solidFill>
                <a:srgbClr val="B85808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23528" y="1844825"/>
          <a:ext cx="8352927" cy="4643628"/>
        </p:xfrm>
        <a:graphic>
          <a:graphicData uri="http://schemas.openxmlformats.org/drawingml/2006/table">
            <a:tbl>
              <a:tblPr/>
              <a:tblGrid>
                <a:gridCol w="1440160"/>
                <a:gridCol w="1296144"/>
                <a:gridCol w="1368152"/>
                <a:gridCol w="1152128"/>
                <a:gridCol w="1296144"/>
                <a:gridCol w="1152128"/>
                <a:gridCol w="648071"/>
              </a:tblGrid>
              <a:tr h="17058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Организация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Социального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обслуживания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Открытость и доступность информации об организации социального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об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служивания</a:t>
                      </a: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(мах. балл –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Комфортность условий предоставления социальных услуг и доступность их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получения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(мах. балл –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Время ожидания предоставления социальной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услуги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(мах.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балл – </a:t>
                      </a:r>
                      <a:r>
                        <a:rPr lang="ru-RU" sz="1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Доброжелательность, вежливость, компетентность работников 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организаций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(мах. балл –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Удовлетворенность качеством оказания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услуги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(мах. балл –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(мах. балл –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7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ГУ ТО КЦСОН №1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13,4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5,46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1,98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4,6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27.44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7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ГУ ТО КЦСОН №2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13.2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5.15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2.13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27.48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7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ГУ ТО КЦСОН №3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12.07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4.58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2.3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25.95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7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ГУ ТО КЦСОН №4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12.9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4.6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2.21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26.71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7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ГУ ТО КЦСОН №5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11.6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3.82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2.27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4.93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24.62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7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ГУ ТО КЦСОН №6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11.22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4.8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2.25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4.94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25.21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Фоны для презентаций\My_new_fon_3\9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cmpd="sng">
            <a:solidFill>
              <a:schemeClr val="accent6">
                <a:lumMod val="50000"/>
              </a:schemeClr>
            </a:solidFill>
          </a:ln>
        </p:spPr>
      </p:pic>
      <p:sp>
        <p:nvSpPr>
          <p:cNvPr id="10" name="Прямоугольник 9"/>
          <p:cNvSpPr/>
          <p:nvPr/>
        </p:nvSpPr>
        <p:spPr>
          <a:xfrm>
            <a:off x="-51560899" y="474345"/>
            <a:ext cx="21384700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полнота и актуальность информации об организации социального обслуживания, размещаемой на общедоступных информационных ресурсах (на информационных стендах в помещении организации, на официальных сайтах организации социального обслуживания, органов исполнительной власти  в информационно-телекоммуникационной сети «Интернет»;</a:t>
            </a:r>
            <a:endParaRPr kumimoji="0" lang="ru-RU" sz="10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- н</a:t>
            </a: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аличие альтернативной версии официального сайта организации социального обслуживания в сети «Интернет» для инвалидов по зрению;</a:t>
            </a:r>
            <a:endParaRPr kumimoji="0" lang="ru-RU" sz="10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</a:t>
            </a: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аличие дистанционных способов взаимодействия организации и получателей социальных услуг;</a:t>
            </a:r>
            <a:endParaRPr kumimoji="0" lang="ru-RU" sz="10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</a:t>
            </a: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езультативность обращений при использовании дистанционных способов взаимодействия с получателями социальных услуг  для получения необходимой информации;</a:t>
            </a:r>
            <a:endParaRPr kumimoji="0" lang="ru-RU" sz="10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</a:t>
            </a: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аличие возможности направления заявления (жалобы), предложений и отзывов о качестве предоставления социальных услуг;</a:t>
            </a:r>
            <a:endParaRPr kumimoji="0" lang="ru-RU" sz="10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</a:t>
            </a: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аличие информации о порядке подачи жалобы по вопросам качества оказания социальных услуг;</a:t>
            </a:r>
            <a:endParaRPr kumimoji="0" lang="ru-RU" sz="10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- д</a:t>
            </a: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оля получателей социальных услуг, удовлетворенных качеством, полнотой и доступностью информации (при личном обращении, по телефону, на официальном сайте организации социального обслуживания) о работе организации социального обслуживания, в том числе о перечне и порядке предоставления социальных услуг, от общего числа опрошенных</a:t>
            </a:r>
            <a:endParaRPr lang="ru-RU" sz="1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98" name="Picture 2" descr="H:\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31641" cy="1211267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179811" y="332656"/>
            <a:ext cx="43907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B85808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Рейтинг учреждений</a:t>
            </a:r>
            <a:endParaRPr lang="ru-RU" sz="3600" b="1" cap="none" spc="0" dirty="0">
              <a:ln w="11430"/>
              <a:solidFill>
                <a:srgbClr val="B85808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39552" y="1556792"/>
          <a:ext cx="763284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Фоны для презентаций\My_new_fon_3\9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cmpd="sng">
            <a:solidFill>
              <a:schemeClr val="accent6">
                <a:lumMod val="50000"/>
              </a:schemeClr>
            </a:solidFill>
          </a:ln>
        </p:spPr>
      </p:pic>
      <p:sp>
        <p:nvSpPr>
          <p:cNvPr id="10" name="Прямоугольник 9"/>
          <p:cNvSpPr/>
          <p:nvPr/>
        </p:nvSpPr>
        <p:spPr>
          <a:xfrm>
            <a:off x="-51560899" y="474345"/>
            <a:ext cx="21384700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полнота и актуальность информации об организации социального обслуживания, размещаемой на общедоступных информационных ресурсах (на информационных стендах в помещении организации, на официальных сайтах организации социального обслуживания, органов исполнительной власти  в информационно-телекоммуникационной сети «Интернет»;</a:t>
            </a:r>
            <a:endParaRPr kumimoji="0" lang="ru-RU" sz="10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- н</a:t>
            </a: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аличие альтернативной версии официального сайта организации социального обслуживания в сети «Интернет» для инвалидов по зрению;</a:t>
            </a:r>
            <a:endParaRPr kumimoji="0" lang="ru-RU" sz="10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</a:t>
            </a: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аличие дистанционных способов взаимодействия организации и получателей социальных услуг;</a:t>
            </a:r>
            <a:endParaRPr kumimoji="0" lang="ru-RU" sz="10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</a:t>
            </a: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езультативность обращений при использовании дистанционных способов взаимодействия с получателями социальных услуг  для получения необходимой информации;</a:t>
            </a:r>
            <a:endParaRPr kumimoji="0" lang="ru-RU" sz="10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</a:t>
            </a: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аличие возможности направления заявления (жалобы), предложений и отзывов о качестве предоставления социальных услуг;</a:t>
            </a:r>
            <a:endParaRPr kumimoji="0" lang="ru-RU" sz="10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</a:t>
            </a: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аличие информации о порядке подачи жалобы по вопросам качества оказания социальных услуг;</a:t>
            </a:r>
            <a:endParaRPr kumimoji="0" lang="ru-RU" sz="10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- д</a:t>
            </a: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оля получателей социальных услуг, удовлетворенных качеством, полнотой и доступностью информации (при личном обращении, по телефону, на официальном сайте организации социального обслуживания) о работе организации социального обслуживания, в том числе о перечне и порядке предоставления социальных услуг, от общего числа опрошенных</a:t>
            </a:r>
            <a:endParaRPr lang="ru-RU" sz="1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98" name="Picture 2" descr="H:\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31641" cy="1211267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95536" y="332656"/>
            <a:ext cx="7959295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solidFill>
                  <a:srgbClr val="B85808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Карта независимой оценки  качества </a:t>
            </a:r>
          </a:p>
          <a:p>
            <a:pPr algn="ctr"/>
            <a:endParaRPr lang="ru-RU" sz="2800" b="1" cap="none" spc="0" dirty="0" smtClean="0">
              <a:ln w="11430"/>
              <a:solidFill>
                <a:srgbClr val="B85808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2800" b="1" cap="none" spc="0" dirty="0" smtClean="0">
                <a:ln w="11430"/>
                <a:solidFill>
                  <a:srgbClr val="B85808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работы организаций социального обслуживания</a:t>
            </a:r>
            <a:endParaRPr lang="ru-RU" sz="2800" b="1" cap="none" spc="0" dirty="0">
              <a:ln w="11430"/>
              <a:solidFill>
                <a:srgbClr val="B85808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1861418"/>
          <a:ext cx="8352928" cy="4099584"/>
        </p:xfrm>
        <a:graphic>
          <a:graphicData uri="http://schemas.openxmlformats.org/drawingml/2006/table">
            <a:tbl>
              <a:tblPr/>
              <a:tblGrid>
                <a:gridCol w="1700153"/>
                <a:gridCol w="1552314"/>
                <a:gridCol w="1552314"/>
                <a:gridCol w="1404475"/>
                <a:gridCol w="1330555"/>
                <a:gridCol w="813117"/>
              </a:tblGrid>
              <a:tr h="17836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Организация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Социального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обслуживания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Открытость и доступность информации об организации социального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обслуживания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(мах. балл –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Комфортность условий предоставления социальных услуг и доступность их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получения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(мах. балл –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Доброжелатель-ность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вежливость,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компетент-ность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работников 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организаций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(мах. балл –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Удовлетворенность качеством оказания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услуги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(мах. балл –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(мах. балл –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ГУ ТО </a:t>
                      </a: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Торховский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ПНИ»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10,8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5,7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2,03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23,24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ГУ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ТО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«Тульский ПНИ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13,8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5,17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2,37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26,34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ГУ ТО </a:t>
                      </a: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Веневский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ПНИ»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12,57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5,53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2,22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25,32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ГУ ТО </a:t>
                      </a: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Белевский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ПНИ»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12,55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5,84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2,25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25,64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ГУ ТО </a:t>
                      </a: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Красивский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ПНИ»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13,37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6,44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2,93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27,74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7" marR="5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Фоны для презентаций\My_new_fon_3\9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cmpd="sng">
            <a:solidFill>
              <a:schemeClr val="accent6">
                <a:lumMod val="50000"/>
              </a:schemeClr>
            </a:solidFill>
          </a:ln>
        </p:spPr>
      </p:pic>
      <p:sp>
        <p:nvSpPr>
          <p:cNvPr id="10" name="Прямоугольник 9"/>
          <p:cNvSpPr/>
          <p:nvPr/>
        </p:nvSpPr>
        <p:spPr>
          <a:xfrm>
            <a:off x="-51560899" y="474345"/>
            <a:ext cx="21384700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полнота и актуальность информации об организации социального обслуживания, размещаемой на общедоступных информационных ресурсах (на информационных стендах в помещении организации, на официальных сайтах организации социального обслуживания, органов исполнительной власти  в информационно-телекоммуникационной сети «Интернет»;</a:t>
            </a:r>
            <a:endParaRPr kumimoji="0" lang="ru-RU" sz="10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- н</a:t>
            </a: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аличие альтернативной версии официального сайта организации социального обслуживания в сети «Интернет» для инвалидов по зрению;</a:t>
            </a:r>
            <a:endParaRPr kumimoji="0" lang="ru-RU" sz="10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</a:t>
            </a: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аличие дистанционных способов взаимодействия организации и получателей социальных услуг;</a:t>
            </a:r>
            <a:endParaRPr kumimoji="0" lang="ru-RU" sz="10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</a:t>
            </a: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езультативность обращений при использовании дистанционных способов взаимодействия с получателями социальных услуг  для получения необходимой информации;</a:t>
            </a:r>
            <a:endParaRPr kumimoji="0" lang="ru-RU" sz="10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</a:t>
            </a: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аличие возможности направления заявления (жалобы), предложений и отзывов о качестве предоставления социальных услуг;</a:t>
            </a:r>
            <a:endParaRPr kumimoji="0" lang="ru-RU" sz="10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</a:t>
            </a: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аличие информации о порядке подачи жалобы по вопросам качества оказания социальных услуг;</a:t>
            </a:r>
            <a:endParaRPr kumimoji="0" lang="ru-RU" sz="10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- д</a:t>
            </a:r>
            <a:r>
              <a:rPr kumimoji="0" lang="ru-RU" sz="10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оля получателей социальных услуг, удовлетворенных качеством, полнотой и доступностью информации (при личном обращении, по телефону, на официальном сайте организации социального обслуживания) о работе организации социального обслуживания, в том числе о перечне и порядке предоставления социальных услуг, от общего числа опрошенных</a:t>
            </a:r>
            <a:endParaRPr lang="ru-RU" sz="1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98" name="Picture 2" descr="H:\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31641" cy="1211267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179811" y="332656"/>
            <a:ext cx="43907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B85808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Рейтинг учреждений</a:t>
            </a:r>
            <a:endParaRPr lang="ru-RU" sz="3600" b="1" cap="none" spc="0" dirty="0">
              <a:ln w="11430"/>
              <a:solidFill>
                <a:srgbClr val="B85808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39552" y="1412776"/>
          <a:ext cx="784887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975</Words>
  <Application>Microsoft Office PowerPoint</Application>
  <PresentationFormat>Экран (4:3)</PresentationFormat>
  <Paragraphs>146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Черкасова Екатерина Юрьевна</dc:creator>
  <cp:lastModifiedBy>Черкасова Екатерина Юрьевна</cp:lastModifiedBy>
  <cp:revision>86</cp:revision>
  <dcterms:modified xsi:type="dcterms:W3CDTF">2016-07-12T12:12:02Z</dcterms:modified>
</cp:coreProperties>
</file>